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3"/>
  </p:notesMasterIdLst>
  <p:sldIdLst>
    <p:sldId id="259" r:id="rId2"/>
  </p:sldIdLst>
  <p:sldSz cx="27432000" cy="28346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F01"/>
    <a:srgbClr val="58C9E8"/>
    <a:srgbClr val="97CA3D"/>
    <a:srgbClr val="FFCC66"/>
    <a:srgbClr val="31774F"/>
    <a:srgbClr val="0082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49"/>
    <p:restoredTop sz="86395"/>
  </p:normalViewPr>
  <p:slideViewPr>
    <p:cSldViewPr snapToGrid="0" snapToObjects="1">
      <p:cViewPr>
        <p:scale>
          <a:sx n="38" d="100"/>
          <a:sy n="38" d="100"/>
        </p:scale>
        <p:origin x="288" y="14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06F85F-FD49-E44A-A137-41893E21ED5F}" type="datetimeFigureOut">
              <a:rPr lang="en-US" smtClean="0"/>
              <a:t>9/25/20</a:t>
            </a:fld>
            <a:endParaRPr lang="en-US"/>
          </a:p>
        </p:txBody>
      </p:sp>
      <p:sp>
        <p:nvSpPr>
          <p:cNvPr id="4" name="Slide Image Placeholder 3"/>
          <p:cNvSpPr>
            <a:spLocks noGrp="1" noRot="1" noChangeAspect="1"/>
          </p:cNvSpPr>
          <p:nvPr>
            <p:ph type="sldImg" idx="2"/>
          </p:nvPr>
        </p:nvSpPr>
        <p:spPr>
          <a:xfrm>
            <a:off x="1935163" y="1143000"/>
            <a:ext cx="29876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4FD26A-7E82-2D48-BD8C-597397B8F7F7}" type="slidenum">
              <a:rPr lang="en-US" smtClean="0"/>
              <a:t>‹#›</a:t>
            </a:fld>
            <a:endParaRPr lang="en-US"/>
          </a:p>
        </p:txBody>
      </p:sp>
    </p:spTree>
    <p:extLst>
      <p:ext uri="{BB962C8B-B14F-4D97-AF65-F5344CB8AC3E}">
        <p14:creationId xmlns:p14="http://schemas.microsoft.com/office/powerpoint/2010/main" val="4246474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A4FD26A-7E82-2D48-BD8C-597397B8F7F7}" type="slidenum">
              <a:rPr lang="en-US" smtClean="0"/>
              <a:t>1</a:t>
            </a:fld>
            <a:endParaRPr lang="en-US"/>
          </a:p>
        </p:txBody>
      </p:sp>
    </p:spTree>
    <p:extLst>
      <p:ext uri="{BB962C8B-B14F-4D97-AF65-F5344CB8AC3E}">
        <p14:creationId xmlns:p14="http://schemas.microsoft.com/office/powerpoint/2010/main" val="2950332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4639100"/>
            <a:ext cx="23317200" cy="9868747"/>
          </a:xfrm>
        </p:spPr>
        <p:txBody>
          <a:bodyPr anchor="b"/>
          <a:lstStyle>
            <a:lvl1pPr algn="ctr">
              <a:defRPr sz="18000"/>
            </a:lvl1pPr>
          </a:lstStyle>
          <a:p>
            <a:r>
              <a:rPr lang="en-US"/>
              <a:t>Click to edit Master title style</a:t>
            </a:r>
            <a:endParaRPr lang="en-US" dirty="0"/>
          </a:p>
        </p:txBody>
      </p:sp>
      <p:sp>
        <p:nvSpPr>
          <p:cNvPr id="3" name="Subtitle 2"/>
          <p:cNvSpPr>
            <a:spLocks noGrp="1"/>
          </p:cNvSpPr>
          <p:nvPr>
            <p:ph type="subTitle" idx="1"/>
          </p:nvPr>
        </p:nvSpPr>
        <p:spPr>
          <a:xfrm>
            <a:off x="3429000" y="14888424"/>
            <a:ext cx="20574000" cy="6843816"/>
          </a:xfrm>
        </p:spPr>
        <p:txBody>
          <a:bodyPr/>
          <a:lstStyle>
            <a:lvl1pPr marL="0" indent="0" algn="ctr">
              <a:buNone/>
              <a:defRPr sz="7200"/>
            </a:lvl1pPr>
            <a:lvl2pPr marL="1371600" indent="0" algn="ctr">
              <a:buNone/>
              <a:defRPr sz="6000"/>
            </a:lvl2pPr>
            <a:lvl3pPr marL="2743200" indent="0" algn="ctr">
              <a:buNone/>
              <a:defRPr sz="5400"/>
            </a:lvl3pPr>
            <a:lvl4pPr marL="4114800" indent="0" algn="ctr">
              <a:buNone/>
              <a:defRPr sz="4800"/>
            </a:lvl4pPr>
            <a:lvl5pPr marL="5486400" indent="0" algn="ctr">
              <a:buNone/>
              <a:defRPr sz="4800"/>
            </a:lvl5pPr>
            <a:lvl6pPr marL="6858000" indent="0" algn="ctr">
              <a:buNone/>
              <a:defRPr sz="4800"/>
            </a:lvl6pPr>
            <a:lvl7pPr marL="8229600" indent="0" algn="ctr">
              <a:buNone/>
              <a:defRPr sz="4800"/>
            </a:lvl7pPr>
            <a:lvl8pPr marL="9601200" indent="0" algn="ctr">
              <a:buNone/>
              <a:defRPr sz="4800"/>
            </a:lvl8pPr>
            <a:lvl9pPr marL="10972800" indent="0" algn="ctr">
              <a:buNone/>
              <a:defRPr sz="4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339874-0489-C642-9EF8-844F893593AF}" type="datetimeFigureOut">
              <a:rPr lang="en-US" smtClean="0"/>
              <a:t>9/25/20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AEC58-BEBE-4D44-8B12-4AC3E006672D}" type="slidenum">
              <a:rPr lang="en-US" smtClean="0"/>
              <a:t>‹#›</a:t>
            </a:fld>
            <a:endParaRPr lang="en-US"/>
          </a:p>
        </p:txBody>
      </p:sp>
    </p:spTree>
    <p:extLst>
      <p:ext uri="{BB962C8B-B14F-4D97-AF65-F5344CB8AC3E}">
        <p14:creationId xmlns:p14="http://schemas.microsoft.com/office/powerpoint/2010/main" val="890879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339874-0489-C642-9EF8-844F893593AF}" type="datetimeFigureOut">
              <a:rPr lang="en-US" smtClean="0"/>
              <a:t>9/25/20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AEC58-BEBE-4D44-8B12-4AC3E006672D}" type="slidenum">
              <a:rPr lang="en-US" smtClean="0"/>
              <a:t>‹#›</a:t>
            </a:fld>
            <a:endParaRPr lang="en-US"/>
          </a:p>
        </p:txBody>
      </p:sp>
    </p:spTree>
    <p:extLst>
      <p:ext uri="{BB962C8B-B14F-4D97-AF65-F5344CB8AC3E}">
        <p14:creationId xmlns:p14="http://schemas.microsoft.com/office/powerpoint/2010/main" val="1636325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631027" y="1509183"/>
            <a:ext cx="5915025" cy="240222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885952" y="1509183"/>
            <a:ext cx="17402175" cy="2402226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339874-0489-C642-9EF8-844F893593AF}" type="datetimeFigureOut">
              <a:rPr lang="en-US" smtClean="0"/>
              <a:t>9/25/20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AEC58-BEBE-4D44-8B12-4AC3E006672D}" type="slidenum">
              <a:rPr lang="en-US" smtClean="0"/>
              <a:t>‹#›</a:t>
            </a:fld>
            <a:endParaRPr lang="en-US"/>
          </a:p>
        </p:txBody>
      </p:sp>
    </p:spTree>
    <p:extLst>
      <p:ext uri="{BB962C8B-B14F-4D97-AF65-F5344CB8AC3E}">
        <p14:creationId xmlns:p14="http://schemas.microsoft.com/office/powerpoint/2010/main" val="296037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339874-0489-C642-9EF8-844F893593AF}" type="datetimeFigureOut">
              <a:rPr lang="en-US" smtClean="0"/>
              <a:t>9/25/20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AEC58-BEBE-4D44-8B12-4AC3E006672D}" type="slidenum">
              <a:rPr lang="en-US" smtClean="0"/>
              <a:t>‹#›</a:t>
            </a:fld>
            <a:endParaRPr lang="en-US"/>
          </a:p>
        </p:txBody>
      </p:sp>
    </p:spTree>
    <p:extLst>
      <p:ext uri="{BB962C8B-B14F-4D97-AF65-F5344CB8AC3E}">
        <p14:creationId xmlns:p14="http://schemas.microsoft.com/office/powerpoint/2010/main" val="3738522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71664" y="7066923"/>
            <a:ext cx="23660100" cy="11791313"/>
          </a:xfrm>
        </p:spPr>
        <p:txBody>
          <a:bodyPr anchor="b"/>
          <a:lstStyle>
            <a:lvl1pPr>
              <a:defRPr sz="18000"/>
            </a:lvl1pPr>
          </a:lstStyle>
          <a:p>
            <a:r>
              <a:rPr lang="en-US"/>
              <a:t>Click to edit Master title style</a:t>
            </a:r>
            <a:endParaRPr lang="en-US" dirty="0"/>
          </a:p>
        </p:txBody>
      </p:sp>
      <p:sp>
        <p:nvSpPr>
          <p:cNvPr id="3" name="Text Placeholder 2"/>
          <p:cNvSpPr>
            <a:spLocks noGrp="1"/>
          </p:cNvSpPr>
          <p:nvPr>
            <p:ph type="body" idx="1"/>
          </p:nvPr>
        </p:nvSpPr>
        <p:spPr>
          <a:xfrm>
            <a:off x="1871664" y="18969787"/>
            <a:ext cx="23660100" cy="6200773"/>
          </a:xfrm>
        </p:spPr>
        <p:txBody>
          <a:bodyPr/>
          <a:lstStyle>
            <a:lvl1pPr marL="0" indent="0">
              <a:buNone/>
              <a:defRPr sz="7200">
                <a:solidFill>
                  <a:schemeClr val="tx1"/>
                </a:solidFill>
              </a:defRPr>
            </a:lvl1pPr>
            <a:lvl2pPr marL="1371600" indent="0">
              <a:buNone/>
              <a:defRPr sz="6000">
                <a:solidFill>
                  <a:schemeClr val="tx1">
                    <a:tint val="75000"/>
                  </a:schemeClr>
                </a:solidFill>
              </a:defRPr>
            </a:lvl2pPr>
            <a:lvl3pPr marL="2743200" indent="0">
              <a:buNone/>
              <a:defRPr sz="5400">
                <a:solidFill>
                  <a:schemeClr val="tx1">
                    <a:tint val="75000"/>
                  </a:schemeClr>
                </a:solidFill>
              </a:defRPr>
            </a:lvl3pPr>
            <a:lvl4pPr marL="4114800" indent="0">
              <a:buNone/>
              <a:defRPr sz="4800">
                <a:solidFill>
                  <a:schemeClr val="tx1">
                    <a:tint val="75000"/>
                  </a:schemeClr>
                </a:solidFill>
              </a:defRPr>
            </a:lvl4pPr>
            <a:lvl5pPr marL="5486400" indent="0">
              <a:buNone/>
              <a:defRPr sz="4800">
                <a:solidFill>
                  <a:schemeClr val="tx1">
                    <a:tint val="75000"/>
                  </a:schemeClr>
                </a:solidFill>
              </a:defRPr>
            </a:lvl5pPr>
            <a:lvl6pPr marL="6858000" indent="0">
              <a:buNone/>
              <a:defRPr sz="4800">
                <a:solidFill>
                  <a:schemeClr val="tx1">
                    <a:tint val="75000"/>
                  </a:schemeClr>
                </a:solidFill>
              </a:defRPr>
            </a:lvl6pPr>
            <a:lvl7pPr marL="8229600" indent="0">
              <a:buNone/>
              <a:defRPr sz="4800">
                <a:solidFill>
                  <a:schemeClr val="tx1">
                    <a:tint val="75000"/>
                  </a:schemeClr>
                </a:solidFill>
              </a:defRPr>
            </a:lvl7pPr>
            <a:lvl8pPr marL="9601200" indent="0">
              <a:buNone/>
              <a:defRPr sz="4800">
                <a:solidFill>
                  <a:schemeClr val="tx1">
                    <a:tint val="75000"/>
                  </a:schemeClr>
                </a:solidFill>
              </a:defRPr>
            </a:lvl8pPr>
            <a:lvl9pPr marL="10972800" indent="0">
              <a:buNone/>
              <a:defRPr sz="48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339874-0489-C642-9EF8-844F893593AF}" type="datetimeFigureOut">
              <a:rPr lang="en-US" smtClean="0"/>
              <a:t>9/25/20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AEC58-BEBE-4D44-8B12-4AC3E006672D}" type="slidenum">
              <a:rPr lang="en-US" smtClean="0"/>
              <a:t>‹#›</a:t>
            </a:fld>
            <a:endParaRPr lang="en-US"/>
          </a:p>
        </p:txBody>
      </p:sp>
    </p:spTree>
    <p:extLst>
      <p:ext uri="{BB962C8B-B14F-4D97-AF65-F5344CB8AC3E}">
        <p14:creationId xmlns:p14="http://schemas.microsoft.com/office/powerpoint/2010/main" val="3988447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885950" y="7545917"/>
            <a:ext cx="11658600" cy="1798553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3887450" y="7545917"/>
            <a:ext cx="11658600" cy="1798553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339874-0489-C642-9EF8-844F893593AF}" type="datetimeFigureOut">
              <a:rPr lang="en-US" smtClean="0"/>
              <a:t>9/25/20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CAEC58-BEBE-4D44-8B12-4AC3E006672D}" type="slidenum">
              <a:rPr lang="en-US" smtClean="0"/>
              <a:t>‹#›</a:t>
            </a:fld>
            <a:endParaRPr lang="en-US"/>
          </a:p>
        </p:txBody>
      </p:sp>
    </p:spTree>
    <p:extLst>
      <p:ext uri="{BB962C8B-B14F-4D97-AF65-F5344CB8AC3E}">
        <p14:creationId xmlns:p14="http://schemas.microsoft.com/office/powerpoint/2010/main" val="205776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89523" y="1509189"/>
            <a:ext cx="23660100" cy="5478994"/>
          </a:xfrm>
        </p:spPr>
        <p:txBody>
          <a:bodyPr/>
          <a:lstStyle/>
          <a:p>
            <a:r>
              <a:rPr lang="en-US"/>
              <a:t>Click to edit Master title style</a:t>
            </a:r>
            <a:endParaRPr lang="en-US" dirty="0"/>
          </a:p>
        </p:txBody>
      </p:sp>
      <p:sp>
        <p:nvSpPr>
          <p:cNvPr id="3" name="Text Placeholder 2"/>
          <p:cNvSpPr>
            <a:spLocks noGrp="1"/>
          </p:cNvSpPr>
          <p:nvPr>
            <p:ph type="body" idx="1"/>
          </p:nvPr>
        </p:nvSpPr>
        <p:spPr>
          <a:xfrm>
            <a:off x="1889526" y="6948807"/>
            <a:ext cx="11605020" cy="3405503"/>
          </a:xfrm>
        </p:spPr>
        <p:txBody>
          <a:bodyPr anchor="b"/>
          <a:lstStyle>
            <a:lvl1pPr marL="0" indent="0">
              <a:buNone/>
              <a:defRPr sz="7200" b="1"/>
            </a:lvl1pPr>
            <a:lvl2pPr marL="1371600" indent="0">
              <a:buNone/>
              <a:defRPr sz="6000" b="1"/>
            </a:lvl2pPr>
            <a:lvl3pPr marL="2743200" indent="0">
              <a:buNone/>
              <a:defRPr sz="5400" b="1"/>
            </a:lvl3pPr>
            <a:lvl4pPr marL="4114800" indent="0">
              <a:buNone/>
              <a:defRPr sz="4800" b="1"/>
            </a:lvl4pPr>
            <a:lvl5pPr marL="5486400" indent="0">
              <a:buNone/>
              <a:defRPr sz="4800" b="1"/>
            </a:lvl5pPr>
            <a:lvl6pPr marL="6858000" indent="0">
              <a:buNone/>
              <a:defRPr sz="4800" b="1"/>
            </a:lvl6pPr>
            <a:lvl7pPr marL="8229600" indent="0">
              <a:buNone/>
              <a:defRPr sz="4800" b="1"/>
            </a:lvl7pPr>
            <a:lvl8pPr marL="9601200" indent="0">
              <a:buNone/>
              <a:defRPr sz="4800" b="1"/>
            </a:lvl8pPr>
            <a:lvl9pPr marL="10972800" indent="0">
              <a:buNone/>
              <a:defRPr sz="4800" b="1"/>
            </a:lvl9pPr>
          </a:lstStyle>
          <a:p>
            <a:pPr lvl="0"/>
            <a:r>
              <a:rPr lang="en-US"/>
              <a:t>Edit Master text styles</a:t>
            </a:r>
          </a:p>
        </p:txBody>
      </p:sp>
      <p:sp>
        <p:nvSpPr>
          <p:cNvPr id="4" name="Content Placeholder 3"/>
          <p:cNvSpPr>
            <a:spLocks noGrp="1"/>
          </p:cNvSpPr>
          <p:nvPr>
            <p:ph sz="half" idx="2"/>
          </p:nvPr>
        </p:nvSpPr>
        <p:spPr>
          <a:xfrm>
            <a:off x="1889526" y="10354310"/>
            <a:ext cx="11605020" cy="1522963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3887452" y="6948807"/>
            <a:ext cx="11662173" cy="3405503"/>
          </a:xfrm>
        </p:spPr>
        <p:txBody>
          <a:bodyPr anchor="b"/>
          <a:lstStyle>
            <a:lvl1pPr marL="0" indent="0">
              <a:buNone/>
              <a:defRPr sz="7200" b="1"/>
            </a:lvl1pPr>
            <a:lvl2pPr marL="1371600" indent="0">
              <a:buNone/>
              <a:defRPr sz="6000" b="1"/>
            </a:lvl2pPr>
            <a:lvl3pPr marL="2743200" indent="0">
              <a:buNone/>
              <a:defRPr sz="5400" b="1"/>
            </a:lvl3pPr>
            <a:lvl4pPr marL="4114800" indent="0">
              <a:buNone/>
              <a:defRPr sz="4800" b="1"/>
            </a:lvl4pPr>
            <a:lvl5pPr marL="5486400" indent="0">
              <a:buNone/>
              <a:defRPr sz="4800" b="1"/>
            </a:lvl5pPr>
            <a:lvl6pPr marL="6858000" indent="0">
              <a:buNone/>
              <a:defRPr sz="4800" b="1"/>
            </a:lvl6pPr>
            <a:lvl7pPr marL="8229600" indent="0">
              <a:buNone/>
              <a:defRPr sz="4800" b="1"/>
            </a:lvl7pPr>
            <a:lvl8pPr marL="9601200" indent="0">
              <a:buNone/>
              <a:defRPr sz="4800" b="1"/>
            </a:lvl8pPr>
            <a:lvl9pPr marL="10972800" indent="0">
              <a:buNone/>
              <a:defRPr sz="4800" b="1"/>
            </a:lvl9pPr>
          </a:lstStyle>
          <a:p>
            <a:pPr lvl="0"/>
            <a:r>
              <a:rPr lang="en-US"/>
              <a:t>Edit Master text styles</a:t>
            </a:r>
          </a:p>
        </p:txBody>
      </p:sp>
      <p:sp>
        <p:nvSpPr>
          <p:cNvPr id="6" name="Content Placeholder 5"/>
          <p:cNvSpPr>
            <a:spLocks noGrp="1"/>
          </p:cNvSpPr>
          <p:nvPr>
            <p:ph sz="quarter" idx="4"/>
          </p:nvPr>
        </p:nvSpPr>
        <p:spPr>
          <a:xfrm>
            <a:off x="13887452" y="10354310"/>
            <a:ext cx="11662173" cy="1522963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339874-0489-C642-9EF8-844F893593AF}" type="datetimeFigureOut">
              <a:rPr lang="en-US" smtClean="0"/>
              <a:t>9/25/20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CAEC58-BEBE-4D44-8B12-4AC3E006672D}" type="slidenum">
              <a:rPr lang="en-US" smtClean="0"/>
              <a:t>‹#›</a:t>
            </a:fld>
            <a:endParaRPr lang="en-US"/>
          </a:p>
        </p:txBody>
      </p:sp>
    </p:spTree>
    <p:extLst>
      <p:ext uri="{BB962C8B-B14F-4D97-AF65-F5344CB8AC3E}">
        <p14:creationId xmlns:p14="http://schemas.microsoft.com/office/powerpoint/2010/main" val="2935105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339874-0489-C642-9EF8-844F893593AF}" type="datetimeFigureOut">
              <a:rPr lang="en-US" smtClean="0"/>
              <a:t>9/25/20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CAEC58-BEBE-4D44-8B12-4AC3E006672D}" type="slidenum">
              <a:rPr lang="en-US" smtClean="0"/>
              <a:t>‹#›</a:t>
            </a:fld>
            <a:endParaRPr lang="en-US"/>
          </a:p>
        </p:txBody>
      </p:sp>
    </p:spTree>
    <p:extLst>
      <p:ext uri="{BB962C8B-B14F-4D97-AF65-F5344CB8AC3E}">
        <p14:creationId xmlns:p14="http://schemas.microsoft.com/office/powerpoint/2010/main" val="2783449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339874-0489-C642-9EF8-844F893593AF}" type="datetimeFigureOut">
              <a:rPr lang="en-US" smtClean="0"/>
              <a:t>9/25/20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CAEC58-BEBE-4D44-8B12-4AC3E006672D}" type="slidenum">
              <a:rPr lang="en-US" smtClean="0"/>
              <a:t>‹#›</a:t>
            </a:fld>
            <a:endParaRPr lang="en-US"/>
          </a:p>
        </p:txBody>
      </p:sp>
    </p:spTree>
    <p:extLst>
      <p:ext uri="{BB962C8B-B14F-4D97-AF65-F5344CB8AC3E}">
        <p14:creationId xmlns:p14="http://schemas.microsoft.com/office/powerpoint/2010/main" val="1440872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9523" y="1889760"/>
            <a:ext cx="8847534" cy="6614160"/>
          </a:xfrm>
        </p:spPr>
        <p:txBody>
          <a:bodyPr anchor="b"/>
          <a:lstStyle>
            <a:lvl1pPr>
              <a:defRPr sz="9600"/>
            </a:lvl1pPr>
          </a:lstStyle>
          <a:p>
            <a:r>
              <a:rPr lang="en-US"/>
              <a:t>Click to edit Master title style</a:t>
            </a:r>
            <a:endParaRPr lang="en-US" dirty="0"/>
          </a:p>
        </p:txBody>
      </p:sp>
      <p:sp>
        <p:nvSpPr>
          <p:cNvPr id="3" name="Content Placeholder 2"/>
          <p:cNvSpPr>
            <a:spLocks noGrp="1"/>
          </p:cNvSpPr>
          <p:nvPr>
            <p:ph idx="1"/>
          </p:nvPr>
        </p:nvSpPr>
        <p:spPr>
          <a:xfrm>
            <a:off x="11662173" y="4081363"/>
            <a:ext cx="13887450" cy="20144317"/>
          </a:xfrm>
        </p:spPr>
        <p:txBody>
          <a:bodyPr/>
          <a:lstStyle>
            <a:lvl1pPr>
              <a:defRPr sz="9600"/>
            </a:lvl1pPr>
            <a:lvl2pPr>
              <a:defRPr sz="8400"/>
            </a:lvl2pPr>
            <a:lvl3pPr>
              <a:defRPr sz="7200"/>
            </a:lvl3pPr>
            <a:lvl4pPr>
              <a:defRPr sz="6000"/>
            </a:lvl4pPr>
            <a:lvl5pPr>
              <a:defRPr sz="6000"/>
            </a:lvl5pPr>
            <a:lvl6pPr>
              <a:defRPr sz="6000"/>
            </a:lvl6pPr>
            <a:lvl7pPr>
              <a:defRPr sz="6000"/>
            </a:lvl7pPr>
            <a:lvl8pPr>
              <a:defRPr sz="6000"/>
            </a:lvl8pPr>
            <a:lvl9pPr>
              <a:defRPr sz="6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889523" y="8503920"/>
            <a:ext cx="8847534" cy="15754564"/>
          </a:xfrm>
        </p:spPr>
        <p:txBody>
          <a:bodyPr/>
          <a:lstStyle>
            <a:lvl1pPr marL="0" indent="0">
              <a:buNone/>
              <a:defRPr sz="48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US"/>
              <a:t>Edit Master text styles</a:t>
            </a:r>
          </a:p>
        </p:txBody>
      </p:sp>
      <p:sp>
        <p:nvSpPr>
          <p:cNvPr id="5" name="Date Placeholder 4"/>
          <p:cNvSpPr>
            <a:spLocks noGrp="1"/>
          </p:cNvSpPr>
          <p:nvPr>
            <p:ph type="dt" sz="half" idx="10"/>
          </p:nvPr>
        </p:nvSpPr>
        <p:spPr/>
        <p:txBody>
          <a:bodyPr/>
          <a:lstStyle/>
          <a:p>
            <a:fld id="{0C339874-0489-C642-9EF8-844F893593AF}" type="datetimeFigureOut">
              <a:rPr lang="en-US" smtClean="0"/>
              <a:t>9/25/20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CAEC58-BEBE-4D44-8B12-4AC3E006672D}" type="slidenum">
              <a:rPr lang="en-US" smtClean="0"/>
              <a:t>‹#›</a:t>
            </a:fld>
            <a:endParaRPr lang="en-US"/>
          </a:p>
        </p:txBody>
      </p:sp>
    </p:spTree>
    <p:extLst>
      <p:ext uri="{BB962C8B-B14F-4D97-AF65-F5344CB8AC3E}">
        <p14:creationId xmlns:p14="http://schemas.microsoft.com/office/powerpoint/2010/main" val="2611462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9523" y="1889760"/>
            <a:ext cx="8847534" cy="6614160"/>
          </a:xfrm>
        </p:spPr>
        <p:txBody>
          <a:bodyPr anchor="b"/>
          <a:lstStyle>
            <a:lvl1pPr>
              <a:defRPr sz="9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662173" y="4081363"/>
            <a:ext cx="13887450" cy="20144317"/>
          </a:xfrm>
        </p:spPr>
        <p:txBody>
          <a:bodyPr anchor="t"/>
          <a:lstStyle>
            <a:lvl1pPr marL="0" indent="0">
              <a:buNone/>
              <a:defRPr sz="9600"/>
            </a:lvl1pPr>
            <a:lvl2pPr marL="1371600" indent="0">
              <a:buNone/>
              <a:defRPr sz="8400"/>
            </a:lvl2pPr>
            <a:lvl3pPr marL="2743200" indent="0">
              <a:buNone/>
              <a:defRPr sz="7200"/>
            </a:lvl3pPr>
            <a:lvl4pPr marL="4114800" indent="0">
              <a:buNone/>
              <a:defRPr sz="6000"/>
            </a:lvl4pPr>
            <a:lvl5pPr marL="5486400" indent="0">
              <a:buNone/>
              <a:defRPr sz="6000"/>
            </a:lvl5pPr>
            <a:lvl6pPr marL="6858000" indent="0">
              <a:buNone/>
              <a:defRPr sz="6000"/>
            </a:lvl6pPr>
            <a:lvl7pPr marL="8229600" indent="0">
              <a:buNone/>
              <a:defRPr sz="6000"/>
            </a:lvl7pPr>
            <a:lvl8pPr marL="9601200" indent="0">
              <a:buNone/>
              <a:defRPr sz="6000"/>
            </a:lvl8pPr>
            <a:lvl9pPr marL="10972800" indent="0">
              <a:buNone/>
              <a:defRPr sz="6000"/>
            </a:lvl9pPr>
          </a:lstStyle>
          <a:p>
            <a:r>
              <a:rPr lang="en-US"/>
              <a:t>Click icon to add picture</a:t>
            </a:r>
            <a:endParaRPr lang="en-US" dirty="0"/>
          </a:p>
        </p:txBody>
      </p:sp>
      <p:sp>
        <p:nvSpPr>
          <p:cNvPr id="4" name="Text Placeholder 3"/>
          <p:cNvSpPr>
            <a:spLocks noGrp="1"/>
          </p:cNvSpPr>
          <p:nvPr>
            <p:ph type="body" sz="half" idx="2"/>
          </p:nvPr>
        </p:nvSpPr>
        <p:spPr>
          <a:xfrm>
            <a:off x="1889523" y="8503920"/>
            <a:ext cx="8847534" cy="15754564"/>
          </a:xfrm>
        </p:spPr>
        <p:txBody>
          <a:bodyPr/>
          <a:lstStyle>
            <a:lvl1pPr marL="0" indent="0">
              <a:buNone/>
              <a:defRPr sz="48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US"/>
              <a:t>Edit Master text styles</a:t>
            </a:r>
          </a:p>
        </p:txBody>
      </p:sp>
      <p:sp>
        <p:nvSpPr>
          <p:cNvPr id="5" name="Date Placeholder 4"/>
          <p:cNvSpPr>
            <a:spLocks noGrp="1"/>
          </p:cNvSpPr>
          <p:nvPr>
            <p:ph type="dt" sz="half" idx="10"/>
          </p:nvPr>
        </p:nvSpPr>
        <p:spPr/>
        <p:txBody>
          <a:bodyPr/>
          <a:lstStyle/>
          <a:p>
            <a:fld id="{0C339874-0489-C642-9EF8-844F893593AF}" type="datetimeFigureOut">
              <a:rPr lang="en-US" smtClean="0"/>
              <a:t>9/25/20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CAEC58-BEBE-4D44-8B12-4AC3E006672D}" type="slidenum">
              <a:rPr lang="en-US" smtClean="0"/>
              <a:t>‹#›</a:t>
            </a:fld>
            <a:endParaRPr lang="en-US"/>
          </a:p>
        </p:txBody>
      </p:sp>
    </p:spTree>
    <p:extLst>
      <p:ext uri="{BB962C8B-B14F-4D97-AF65-F5344CB8AC3E}">
        <p14:creationId xmlns:p14="http://schemas.microsoft.com/office/powerpoint/2010/main" val="818139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509189"/>
            <a:ext cx="23660100" cy="547899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7545917"/>
            <a:ext cx="23660100" cy="1798553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885950" y="26272920"/>
            <a:ext cx="6172200" cy="1509183"/>
          </a:xfrm>
          <a:prstGeom prst="rect">
            <a:avLst/>
          </a:prstGeom>
        </p:spPr>
        <p:txBody>
          <a:bodyPr vert="horz" lIns="91440" tIns="45720" rIns="91440" bIns="45720" rtlCol="0" anchor="ctr"/>
          <a:lstStyle>
            <a:lvl1pPr algn="l">
              <a:defRPr sz="3600">
                <a:solidFill>
                  <a:schemeClr val="tx1">
                    <a:tint val="75000"/>
                  </a:schemeClr>
                </a:solidFill>
              </a:defRPr>
            </a:lvl1pPr>
          </a:lstStyle>
          <a:p>
            <a:fld id="{0C339874-0489-C642-9EF8-844F893593AF}" type="datetimeFigureOut">
              <a:rPr lang="en-US" smtClean="0"/>
              <a:t>9/25/20</a:t>
            </a:fld>
            <a:endParaRPr lang="en-US"/>
          </a:p>
        </p:txBody>
      </p:sp>
      <p:sp>
        <p:nvSpPr>
          <p:cNvPr id="5" name="Footer Placeholder 4"/>
          <p:cNvSpPr>
            <a:spLocks noGrp="1"/>
          </p:cNvSpPr>
          <p:nvPr>
            <p:ph type="ftr" sz="quarter" idx="3"/>
          </p:nvPr>
        </p:nvSpPr>
        <p:spPr>
          <a:xfrm>
            <a:off x="9086850" y="26272920"/>
            <a:ext cx="9258300" cy="150918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26272920"/>
            <a:ext cx="6172200" cy="1509183"/>
          </a:xfrm>
          <a:prstGeom prst="rect">
            <a:avLst/>
          </a:prstGeom>
        </p:spPr>
        <p:txBody>
          <a:bodyPr vert="horz" lIns="91440" tIns="45720" rIns="91440" bIns="45720" rtlCol="0" anchor="ctr"/>
          <a:lstStyle>
            <a:lvl1pPr algn="r">
              <a:defRPr sz="3600">
                <a:solidFill>
                  <a:schemeClr val="tx1">
                    <a:tint val="75000"/>
                  </a:schemeClr>
                </a:solidFill>
              </a:defRPr>
            </a:lvl1pPr>
          </a:lstStyle>
          <a:p>
            <a:fld id="{E3CAEC58-BEBE-4D44-8B12-4AC3E006672D}" type="slidenum">
              <a:rPr lang="en-US" smtClean="0"/>
              <a:t>‹#›</a:t>
            </a:fld>
            <a:endParaRPr lang="en-US"/>
          </a:p>
        </p:txBody>
      </p:sp>
    </p:spTree>
    <p:extLst>
      <p:ext uri="{BB962C8B-B14F-4D97-AF65-F5344CB8AC3E}">
        <p14:creationId xmlns:p14="http://schemas.microsoft.com/office/powerpoint/2010/main" val="96470338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Northeastern State University"/>
          <p:cNvPicPr>
            <a:picLocks noChangeAspect="1"/>
          </p:cNvPicPr>
          <p:nvPr/>
        </p:nvPicPr>
        <p:blipFill rotWithShape="1">
          <a:blip r:embed="rId3">
            <a:extLst>
              <a:ext uri="{28A0092B-C50C-407E-A947-70E740481C1C}">
                <a14:useLocalDpi xmlns:a14="http://schemas.microsoft.com/office/drawing/2010/main" val="0"/>
              </a:ext>
            </a:extLst>
          </a:blip>
          <a:srcRect r="24619"/>
          <a:stretch/>
        </p:blipFill>
        <p:spPr>
          <a:xfrm>
            <a:off x="1" y="457202"/>
            <a:ext cx="27432002" cy="3689684"/>
          </a:xfrm>
          <a:prstGeom prst="rect">
            <a:avLst/>
          </a:prstGeom>
          <a:ln>
            <a:noFill/>
          </a:ln>
        </p:spPr>
      </p:pic>
      <p:sp>
        <p:nvSpPr>
          <p:cNvPr id="64" name="Title 63">
            <a:extLst>
              <a:ext uri="{FF2B5EF4-FFF2-40B4-BE49-F238E27FC236}">
                <a16:creationId xmlns:a16="http://schemas.microsoft.com/office/drawing/2014/main" id="{D96EEAD5-54F5-A149-ADB3-28D457E571DF}"/>
              </a:ext>
            </a:extLst>
          </p:cNvPr>
          <p:cNvSpPr>
            <a:spLocks noGrp="1"/>
          </p:cNvSpPr>
          <p:nvPr>
            <p:ph type="title" idx="4294967295"/>
          </p:nvPr>
        </p:nvSpPr>
        <p:spPr>
          <a:xfrm>
            <a:off x="12517438" y="2165234"/>
            <a:ext cx="14338829" cy="1564786"/>
          </a:xfrm>
        </p:spPr>
        <p:txBody>
          <a:bodyPr>
            <a:normAutofit/>
          </a:bodyPr>
          <a:lstStyle/>
          <a:p>
            <a:pPr algn="ctr"/>
            <a:r>
              <a:rPr lang="en-US" sz="4500" b="1" dirty="0">
                <a:solidFill>
                  <a:srgbClr val="FFFFFF"/>
                </a:solidFill>
                <a:effectLst/>
              </a:rPr>
              <a:t>Improving Student Persistence: Co-Requisite Education and Student Definitions of Success</a:t>
            </a:r>
          </a:p>
          <a:p>
            <a:endParaRPr lang="en-US" dirty="0"/>
          </a:p>
        </p:txBody>
      </p:sp>
      <p:cxnSp>
        <p:nvCxnSpPr>
          <p:cNvPr id="59" name="Straight Connector 58">
            <a:extLst>
              <a:ext uri="{FF2B5EF4-FFF2-40B4-BE49-F238E27FC236}">
                <a16:creationId xmlns:a16="http://schemas.microsoft.com/office/drawing/2014/main" id="{0E462562-ED51-B343-AE57-F862C4FC8902}"/>
              </a:ext>
              <a:ext uri="{C183D7F6-B498-43B3-948B-1728B52AA6E4}">
                <adec:decorative xmlns:adec="http://schemas.microsoft.com/office/drawing/2017/decorative" val="1"/>
              </a:ext>
            </a:extLst>
          </p:cNvPr>
          <p:cNvCxnSpPr/>
          <p:nvPr/>
        </p:nvCxnSpPr>
        <p:spPr>
          <a:xfrm>
            <a:off x="16726829" y="18674993"/>
            <a:ext cx="871721" cy="0"/>
          </a:xfrm>
          <a:prstGeom prst="line">
            <a:avLst/>
          </a:prstGeom>
        </p:spPr>
        <p:style>
          <a:lnRef idx="1">
            <a:schemeClr val="dk1"/>
          </a:lnRef>
          <a:fillRef idx="0">
            <a:schemeClr val="dk1"/>
          </a:fillRef>
          <a:effectRef idx="0">
            <a:schemeClr val="dk1"/>
          </a:effectRef>
          <a:fontRef idx="minor">
            <a:schemeClr val="tx1"/>
          </a:fontRef>
        </p:style>
      </p:cxnSp>
      <p:cxnSp>
        <p:nvCxnSpPr>
          <p:cNvPr id="46" name="Straight Connector 45">
            <a:extLst>
              <a:ext uri="{FF2B5EF4-FFF2-40B4-BE49-F238E27FC236}">
                <a16:creationId xmlns:a16="http://schemas.microsoft.com/office/drawing/2014/main" id="{A7169667-2E8E-2F4D-B234-72FC57B33704}"/>
              </a:ext>
              <a:ext uri="{C183D7F6-B498-43B3-948B-1728B52AA6E4}">
                <adec:decorative xmlns:adec="http://schemas.microsoft.com/office/drawing/2017/decorative" val="1"/>
              </a:ext>
            </a:extLst>
          </p:cNvPr>
          <p:cNvCxnSpPr/>
          <p:nvPr/>
        </p:nvCxnSpPr>
        <p:spPr>
          <a:xfrm flipH="1">
            <a:off x="20177959" y="11033760"/>
            <a:ext cx="23493" cy="946921"/>
          </a:xfrm>
          <a:prstGeom prst="line">
            <a:avLst/>
          </a:prstGeom>
        </p:spPr>
        <p:style>
          <a:lnRef idx="1">
            <a:schemeClr val="dk1"/>
          </a:lnRef>
          <a:fillRef idx="0">
            <a:schemeClr val="dk1"/>
          </a:fillRef>
          <a:effectRef idx="0">
            <a:schemeClr val="dk1"/>
          </a:effectRef>
          <a:fontRef idx="minor">
            <a:schemeClr val="tx1"/>
          </a:fontRef>
        </p:style>
      </p:cxnSp>
      <p:cxnSp>
        <p:nvCxnSpPr>
          <p:cNvPr id="48" name="Straight Connector 47">
            <a:extLst>
              <a:ext uri="{FF2B5EF4-FFF2-40B4-BE49-F238E27FC236}">
                <a16:creationId xmlns:a16="http://schemas.microsoft.com/office/drawing/2014/main" id="{435263D5-1002-3742-BF08-15A7E1BB4A4B}"/>
              </a:ext>
              <a:ext uri="{C183D7F6-B498-43B3-948B-1728B52AA6E4}">
                <adec:decorative xmlns:adec="http://schemas.microsoft.com/office/drawing/2017/decorative" val="1"/>
              </a:ext>
            </a:extLst>
          </p:cNvPr>
          <p:cNvCxnSpPr/>
          <p:nvPr/>
        </p:nvCxnSpPr>
        <p:spPr>
          <a:xfrm>
            <a:off x="20158485" y="15456802"/>
            <a:ext cx="0" cy="1243617"/>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Connector 49">
            <a:extLst>
              <a:ext uri="{FF2B5EF4-FFF2-40B4-BE49-F238E27FC236}">
                <a16:creationId xmlns:a16="http://schemas.microsoft.com/office/drawing/2014/main" id="{5B23E11E-F4B2-6243-942D-86A14C4E154B}"/>
              </a:ext>
              <a:ext uri="{C183D7F6-B498-43B3-948B-1728B52AA6E4}">
                <adec:decorative xmlns:adec="http://schemas.microsoft.com/office/drawing/2017/decorative" val="1"/>
              </a:ext>
            </a:extLst>
          </p:cNvPr>
          <p:cNvCxnSpPr/>
          <p:nvPr/>
        </p:nvCxnSpPr>
        <p:spPr>
          <a:xfrm>
            <a:off x="16726829" y="18676655"/>
            <a:ext cx="0" cy="1072394"/>
          </a:xfrm>
          <a:prstGeom prst="line">
            <a:avLst/>
          </a:prstGeom>
        </p:spPr>
        <p:style>
          <a:lnRef idx="1">
            <a:schemeClr val="dk1"/>
          </a:lnRef>
          <a:fillRef idx="0">
            <a:schemeClr val="dk1"/>
          </a:fillRef>
          <a:effectRef idx="0">
            <a:schemeClr val="dk1"/>
          </a:effectRef>
          <a:fontRef idx="minor">
            <a:schemeClr val="tx1"/>
          </a:fontRef>
        </p:style>
      </p:cxnSp>
      <p:cxnSp>
        <p:nvCxnSpPr>
          <p:cNvPr id="52" name="Straight Connector 51">
            <a:extLst>
              <a:ext uri="{FF2B5EF4-FFF2-40B4-BE49-F238E27FC236}">
                <a16:creationId xmlns:a16="http://schemas.microsoft.com/office/drawing/2014/main" id="{27D101FB-6EDB-454E-A1F9-663BE7C41FA4}"/>
              </a:ext>
              <a:ext uri="{C183D7F6-B498-43B3-948B-1728B52AA6E4}">
                <adec:decorative xmlns:adec="http://schemas.microsoft.com/office/drawing/2017/decorative" val="1"/>
              </a:ext>
            </a:extLst>
          </p:cNvPr>
          <p:cNvCxnSpPr/>
          <p:nvPr/>
        </p:nvCxnSpPr>
        <p:spPr>
          <a:xfrm>
            <a:off x="22860000" y="18667141"/>
            <a:ext cx="871721" cy="0"/>
          </a:xfrm>
          <a:prstGeom prst="line">
            <a:avLst/>
          </a:prstGeom>
        </p:spPr>
        <p:style>
          <a:lnRef idx="1">
            <a:schemeClr val="dk1"/>
          </a:lnRef>
          <a:fillRef idx="0">
            <a:schemeClr val="dk1"/>
          </a:fillRef>
          <a:effectRef idx="0">
            <a:schemeClr val="dk1"/>
          </a:effectRef>
          <a:fontRef idx="minor">
            <a:schemeClr val="tx1"/>
          </a:fontRef>
        </p:style>
      </p:cxnSp>
      <p:cxnSp>
        <p:nvCxnSpPr>
          <p:cNvPr id="54" name="Straight Connector 53">
            <a:extLst>
              <a:ext uri="{FF2B5EF4-FFF2-40B4-BE49-F238E27FC236}">
                <a16:creationId xmlns:a16="http://schemas.microsoft.com/office/drawing/2014/main" id="{63237CBA-9C93-1E45-B01C-756F8941D500}"/>
              </a:ext>
              <a:ext uri="{C183D7F6-B498-43B3-948B-1728B52AA6E4}">
                <adec:decorative xmlns:adec="http://schemas.microsoft.com/office/drawing/2017/decorative" val="1"/>
              </a:ext>
            </a:extLst>
          </p:cNvPr>
          <p:cNvCxnSpPr/>
          <p:nvPr/>
        </p:nvCxnSpPr>
        <p:spPr>
          <a:xfrm>
            <a:off x="23731721" y="18662997"/>
            <a:ext cx="0" cy="1405053"/>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CF80BE55-1A03-AD48-AF0A-48387A558CED}"/>
              </a:ext>
              <a:ext uri="{C183D7F6-B498-43B3-948B-1728B52AA6E4}">
                <adec:decorative xmlns:adec="http://schemas.microsoft.com/office/drawing/2017/decorative" val="1"/>
              </a:ext>
            </a:extLst>
          </p:cNvPr>
          <p:cNvCxnSpPr/>
          <p:nvPr/>
        </p:nvCxnSpPr>
        <p:spPr>
          <a:xfrm flipV="1">
            <a:off x="6400800" y="15513550"/>
            <a:ext cx="0" cy="635609"/>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517F3FB5-76FA-2F45-A38A-47D1CC0B6ED9}"/>
              </a:ext>
              <a:ext uri="{C183D7F6-B498-43B3-948B-1728B52AA6E4}">
                <adec:decorative xmlns:adec="http://schemas.microsoft.com/office/drawing/2017/decorative" val="1"/>
              </a:ext>
            </a:extLst>
          </p:cNvPr>
          <p:cNvCxnSpPr>
            <a:stCxn id="7" idx="2"/>
          </p:cNvCxnSpPr>
          <p:nvPr/>
        </p:nvCxnSpPr>
        <p:spPr>
          <a:xfrm>
            <a:off x="6385560" y="11033760"/>
            <a:ext cx="15240" cy="567059"/>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6F060CE8-DEDF-934F-941B-3DDFFE38D02A}"/>
              </a:ext>
              <a:ext uri="{C183D7F6-B498-43B3-948B-1728B52AA6E4}">
                <adec:decorative xmlns:adec="http://schemas.microsoft.com/office/drawing/2017/decorative" val="1"/>
              </a:ext>
            </a:extLst>
          </p:cNvPr>
          <p:cNvCxnSpPr/>
          <p:nvPr/>
        </p:nvCxnSpPr>
        <p:spPr>
          <a:xfrm>
            <a:off x="9418320" y="16149159"/>
            <a:ext cx="0" cy="858681"/>
          </a:xfrm>
          <a:prstGeom prst="line">
            <a:avLst/>
          </a:prstGeom>
        </p:spPr>
        <p:style>
          <a:lnRef idx="1">
            <a:schemeClr val="dk1"/>
          </a:lnRef>
          <a:fillRef idx="0">
            <a:schemeClr val="dk1"/>
          </a:fillRef>
          <a:effectRef idx="0">
            <a:schemeClr val="dk1"/>
          </a:effectRef>
          <a:fontRef idx="minor">
            <a:schemeClr val="tx1"/>
          </a:fontRef>
        </p:style>
      </p:cxnSp>
      <p:sp>
        <p:nvSpPr>
          <p:cNvPr id="6" name="Rectangle 5"/>
          <p:cNvSpPr/>
          <p:nvPr/>
        </p:nvSpPr>
        <p:spPr>
          <a:xfrm>
            <a:off x="1277939" y="4404630"/>
            <a:ext cx="11239500" cy="4367300"/>
          </a:xfrm>
          <a:prstGeom prst="rect">
            <a:avLst/>
          </a:prstGeom>
          <a:solidFill>
            <a:srgbClr val="FFCF0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6200" tIns="38100" rIns="76200" bIns="38100" numCol="1" spcCol="0" rtlCol="0" fromWordArt="0" anchor="ctr" anchorCtr="0" forceAA="0" compatLnSpc="1">
            <a:prstTxWarp prst="textNoShape">
              <a:avLst/>
            </a:prstTxWarp>
            <a:noAutofit/>
          </a:bodyPr>
          <a:lstStyle/>
          <a:p>
            <a:pPr lvl="0" algn="ctr"/>
            <a:r>
              <a:rPr lang="en-US" sz="4000" b="1" dirty="0">
                <a:solidFill>
                  <a:schemeClr val="tx1"/>
                </a:solidFill>
                <a:latin typeface="+mj-lt"/>
                <a:ea typeface="Verdana" panose="020B0604030504040204" pitchFamily="34" charset="0"/>
                <a:cs typeface="Verdana" panose="020B0604030504040204" pitchFamily="34" charset="0"/>
              </a:rPr>
              <a:t>P&amp;C GOALS</a:t>
            </a:r>
          </a:p>
          <a:p>
            <a:pPr lvl="0" algn="ctr"/>
            <a:endParaRPr lang="en-US" sz="4000" b="1" dirty="0">
              <a:solidFill>
                <a:schemeClr val="tx1"/>
              </a:solidFill>
              <a:ea typeface="Verdana" panose="020B0604030504040204" pitchFamily="34" charset="0"/>
              <a:cs typeface="Verdana" panose="020B0604030504040204" pitchFamily="34" charset="0"/>
            </a:endParaRPr>
          </a:p>
          <a:p>
            <a:pPr marL="619100" indent="-619100">
              <a:buFont typeface="+mj-lt"/>
              <a:buAutoNum type="arabicPeriod"/>
            </a:pPr>
            <a:r>
              <a:rPr lang="en-US" sz="3667" dirty="0">
                <a:solidFill>
                  <a:schemeClr val="tx1"/>
                </a:solidFill>
                <a:ea typeface="Verdana" panose="020B0604030504040204" pitchFamily="34" charset="0"/>
                <a:cs typeface="Verdana" panose="020B0604030504040204" pitchFamily="34" charset="0"/>
              </a:rPr>
              <a:t>Identify / use data to support student success;</a:t>
            </a:r>
          </a:p>
          <a:p>
            <a:pPr marL="619100" indent="-619100">
              <a:buFont typeface="+mj-lt"/>
              <a:buAutoNum type="arabicPeriod"/>
            </a:pPr>
            <a:r>
              <a:rPr lang="en-US" sz="3667" dirty="0">
                <a:solidFill>
                  <a:schemeClr val="tx1"/>
                </a:solidFill>
                <a:ea typeface="Verdana" panose="020B0604030504040204" pitchFamily="34" charset="0"/>
                <a:cs typeface="Verdana" panose="020B0604030504040204" pitchFamily="34" charset="0"/>
              </a:rPr>
              <a:t>Pro-actively identify student needs to timely facilitate solutions;</a:t>
            </a:r>
          </a:p>
          <a:p>
            <a:pPr marL="619100" indent="-619100">
              <a:buFont typeface="+mj-lt"/>
              <a:buAutoNum type="arabicPeriod"/>
            </a:pPr>
            <a:r>
              <a:rPr lang="en-US" sz="3667" dirty="0">
                <a:solidFill>
                  <a:schemeClr val="tx1"/>
                </a:solidFill>
                <a:ea typeface="Verdana" panose="020B0604030504040204" pitchFamily="34" charset="0"/>
                <a:cs typeface="Verdana" panose="020B0604030504040204" pitchFamily="34" charset="0"/>
              </a:rPr>
              <a:t>Strategically plan outreach efforts to student goals and risk factors.</a:t>
            </a:r>
          </a:p>
        </p:txBody>
      </p:sp>
      <p:sp>
        <p:nvSpPr>
          <p:cNvPr id="7" name="Rectangle 6">
            <a:extLst>
              <a:ext uri="{FF2B5EF4-FFF2-40B4-BE49-F238E27FC236}">
                <a16:creationId xmlns:a16="http://schemas.microsoft.com/office/drawing/2014/main" id="{172D263E-1397-F54C-8FD2-D77C79FC9313}"/>
              </a:ext>
              <a:ext uri="{C183D7F6-B498-43B3-948B-1728B52AA6E4}">
                <adec:decorative xmlns:adec="http://schemas.microsoft.com/office/drawing/2017/decorative" val="1"/>
              </a:ext>
            </a:extLst>
          </p:cNvPr>
          <p:cNvSpPr/>
          <p:nvPr/>
        </p:nvSpPr>
        <p:spPr>
          <a:xfrm>
            <a:off x="3352800" y="9130691"/>
            <a:ext cx="6065520" cy="1903069"/>
          </a:xfrm>
          <a:prstGeom prst="rect">
            <a:avLst/>
          </a:prstGeom>
          <a:solidFill>
            <a:srgbClr val="97CA3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6165EDAA-C50E-394D-A77C-FEFB19FF26A4}"/>
              </a:ext>
            </a:extLst>
          </p:cNvPr>
          <p:cNvSpPr txBox="1"/>
          <p:nvPr/>
        </p:nvSpPr>
        <p:spPr>
          <a:xfrm>
            <a:off x="3688080" y="9387840"/>
            <a:ext cx="5486400" cy="1446550"/>
          </a:xfrm>
          <a:prstGeom prst="rect">
            <a:avLst/>
          </a:prstGeom>
          <a:noFill/>
        </p:spPr>
        <p:txBody>
          <a:bodyPr wrap="square" rtlCol="0">
            <a:spAutoFit/>
          </a:bodyPr>
          <a:lstStyle/>
          <a:p>
            <a:pPr algn="ctr"/>
            <a:r>
              <a:rPr lang="en-US" sz="4400" b="1" dirty="0">
                <a:latin typeface="+mj-lt"/>
              </a:rPr>
              <a:t>Non-Cognitive Data</a:t>
            </a:r>
          </a:p>
          <a:p>
            <a:pPr algn="ctr"/>
            <a:r>
              <a:rPr lang="en-US" sz="4400" b="1" dirty="0">
                <a:latin typeface="+mj-lt"/>
              </a:rPr>
              <a:t>Collection &amp; Analysis</a:t>
            </a:r>
          </a:p>
        </p:txBody>
      </p:sp>
      <p:cxnSp>
        <p:nvCxnSpPr>
          <p:cNvPr id="29" name="Straight Connector 28">
            <a:extLst>
              <a:ext uri="{FF2B5EF4-FFF2-40B4-BE49-F238E27FC236}">
                <a16:creationId xmlns:a16="http://schemas.microsoft.com/office/drawing/2014/main" id="{87DD7770-091D-EB44-BDCB-E71EE4FA01C1}"/>
              </a:ext>
              <a:ext uri="{C183D7F6-B498-43B3-948B-1728B52AA6E4}">
                <adec:decorative xmlns:adec="http://schemas.microsoft.com/office/drawing/2017/decorative" val="1"/>
              </a:ext>
            </a:extLst>
          </p:cNvPr>
          <p:cNvCxnSpPr/>
          <p:nvPr/>
        </p:nvCxnSpPr>
        <p:spPr>
          <a:xfrm>
            <a:off x="3688080" y="16149159"/>
            <a:ext cx="0" cy="1102521"/>
          </a:xfrm>
          <a:prstGeom prst="line">
            <a:avLst/>
          </a:prstGeom>
        </p:spPr>
        <p:style>
          <a:lnRef idx="1">
            <a:schemeClr val="dk1"/>
          </a:lnRef>
          <a:fillRef idx="0">
            <a:schemeClr val="dk1"/>
          </a:fillRef>
          <a:effectRef idx="0">
            <a:schemeClr val="dk1"/>
          </a:effectRef>
          <a:fontRef idx="minor">
            <a:schemeClr val="tx1"/>
          </a:fontRef>
        </p:style>
      </p:cxnSp>
      <p:sp>
        <p:nvSpPr>
          <p:cNvPr id="9" name="Oval 8">
            <a:extLst>
              <a:ext uri="{FF2B5EF4-FFF2-40B4-BE49-F238E27FC236}">
                <a16:creationId xmlns:a16="http://schemas.microsoft.com/office/drawing/2014/main" id="{AB2AEF37-F102-4148-8DFD-682CED694FDA}"/>
              </a:ext>
              <a:ext uri="{C183D7F6-B498-43B3-948B-1728B52AA6E4}">
                <adec:decorative xmlns:adec="http://schemas.microsoft.com/office/drawing/2017/decorative" val="1"/>
              </a:ext>
            </a:extLst>
          </p:cNvPr>
          <p:cNvSpPr/>
          <p:nvPr/>
        </p:nvSpPr>
        <p:spPr>
          <a:xfrm>
            <a:off x="736516" y="11297785"/>
            <a:ext cx="11423734" cy="4429125"/>
          </a:xfrm>
          <a:prstGeom prst="ellipse">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A3A7AFE6-AC79-1540-AD38-DFCD286FC83C}"/>
              </a:ext>
            </a:extLst>
          </p:cNvPr>
          <p:cNvSpPr txBox="1"/>
          <p:nvPr/>
        </p:nvSpPr>
        <p:spPr>
          <a:xfrm>
            <a:off x="2072640" y="11980681"/>
            <a:ext cx="8808720" cy="2417478"/>
          </a:xfrm>
          <a:prstGeom prst="rect">
            <a:avLst/>
          </a:prstGeom>
          <a:noFill/>
        </p:spPr>
        <p:txBody>
          <a:bodyPr wrap="square" rtlCol="0">
            <a:spAutoFit/>
          </a:bodyPr>
          <a:lstStyle/>
          <a:p>
            <a:pPr algn="ctr"/>
            <a:r>
              <a:rPr lang="en-US" sz="3200" dirty="0"/>
              <a:t>NSU designed a short survey intended to be</a:t>
            </a:r>
          </a:p>
          <a:p>
            <a:pPr algn="ctr"/>
            <a:r>
              <a:rPr lang="en-US" sz="3200" dirty="0"/>
              <a:t>administered using </a:t>
            </a:r>
            <a:r>
              <a:rPr lang="en-US" sz="3200" dirty="0" err="1"/>
              <a:t>MAPWorks</a:t>
            </a:r>
            <a:r>
              <a:rPr lang="en-US" sz="3200" dirty="0"/>
              <a:t>. Technological</a:t>
            </a:r>
          </a:p>
          <a:p>
            <a:pPr algn="ctr"/>
            <a:r>
              <a:rPr lang="en-US" sz="3200" dirty="0"/>
              <a:t>barriers prevented adequate data collection.</a:t>
            </a:r>
          </a:p>
          <a:p>
            <a:pPr algn="ctr"/>
            <a:r>
              <a:rPr lang="en-US" sz="3200" dirty="0"/>
              <a:t>In spring 2017, the Team revised this project to</a:t>
            </a:r>
          </a:p>
          <a:p>
            <a:pPr algn="ctr"/>
            <a:r>
              <a:rPr lang="en-US" sz="3200" dirty="0"/>
              <a:t>include 2 surveys: the Freshmen Expectation</a:t>
            </a:r>
          </a:p>
          <a:p>
            <a:pPr algn="ctr"/>
            <a:r>
              <a:rPr lang="en-US" sz="3200" dirty="0"/>
              <a:t>Survey and the Student Defined Success</a:t>
            </a:r>
          </a:p>
          <a:p>
            <a:pPr algn="ctr"/>
            <a:r>
              <a:rPr lang="en-US" sz="3200" dirty="0"/>
              <a:t>Survey.</a:t>
            </a:r>
          </a:p>
        </p:txBody>
      </p:sp>
      <p:sp>
        <p:nvSpPr>
          <p:cNvPr id="12" name="Rectangle 11">
            <a:extLst>
              <a:ext uri="{FF2B5EF4-FFF2-40B4-BE49-F238E27FC236}">
                <a16:creationId xmlns:a16="http://schemas.microsoft.com/office/drawing/2014/main" id="{D4B78F24-A69C-6C4B-8973-6781316B80F1}"/>
              </a:ext>
              <a:ext uri="{C183D7F6-B498-43B3-948B-1728B52AA6E4}">
                <adec:decorative xmlns:adec="http://schemas.microsoft.com/office/drawing/2017/decorative" val="1"/>
              </a:ext>
            </a:extLst>
          </p:cNvPr>
          <p:cNvSpPr/>
          <p:nvPr/>
        </p:nvSpPr>
        <p:spPr>
          <a:xfrm>
            <a:off x="1186499" y="16571409"/>
            <a:ext cx="4970461" cy="9036101"/>
          </a:xfrm>
          <a:prstGeom prst="rect">
            <a:avLst/>
          </a:prstGeom>
          <a:solidFill>
            <a:srgbClr val="58C9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7D7DEAD0-A759-8E41-9BD0-9EC92997FD85}"/>
              </a:ext>
            </a:extLst>
          </p:cNvPr>
          <p:cNvSpPr txBox="1"/>
          <p:nvPr/>
        </p:nvSpPr>
        <p:spPr>
          <a:xfrm>
            <a:off x="1399859" y="16611600"/>
            <a:ext cx="4604701" cy="7602081"/>
          </a:xfrm>
          <a:prstGeom prst="rect">
            <a:avLst/>
          </a:prstGeom>
          <a:noFill/>
        </p:spPr>
        <p:txBody>
          <a:bodyPr wrap="square" rtlCol="0">
            <a:spAutoFit/>
          </a:bodyPr>
          <a:lstStyle/>
          <a:p>
            <a:pPr algn="ctr"/>
            <a:r>
              <a:rPr lang="en-US" sz="3600" b="1" dirty="0">
                <a:latin typeface="+mj-lt"/>
              </a:rPr>
              <a:t>Freshman Expectation</a:t>
            </a:r>
          </a:p>
          <a:p>
            <a:pPr algn="ctr"/>
            <a:r>
              <a:rPr lang="en-US" sz="3600" b="1" dirty="0">
                <a:latin typeface="+mj-lt"/>
              </a:rPr>
              <a:t>Survey</a:t>
            </a:r>
          </a:p>
          <a:p>
            <a:pPr marL="457200" indent="-457200">
              <a:buFont typeface="Arial" panose="020B0604020202020204" pitchFamily="34" charset="0"/>
              <a:buChar char="•"/>
            </a:pPr>
            <a:r>
              <a:rPr lang="en-US" sz="3200" dirty="0"/>
              <a:t>41 Item survey targeting student goals and expectations during their freshman year.</a:t>
            </a:r>
          </a:p>
          <a:p>
            <a:pPr marL="457200" indent="-457200">
              <a:buFont typeface="Arial" panose="020B0604020202020204" pitchFamily="34" charset="0"/>
              <a:buChar char="•"/>
            </a:pPr>
            <a:r>
              <a:rPr lang="en-US" sz="3200" dirty="0"/>
              <a:t>Administered to FTFT Students during orientation week, beginning Fall 2017.</a:t>
            </a:r>
          </a:p>
          <a:p>
            <a:pPr marL="457200" indent="-457200">
              <a:buFont typeface="Arial" panose="020B0604020202020204" pitchFamily="34" charset="0"/>
              <a:buChar char="•"/>
            </a:pPr>
            <a:r>
              <a:rPr lang="en-US" sz="3200" dirty="0"/>
              <a:t>N=564</a:t>
            </a:r>
          </a:p>
          <a:p>
            <a:pPr marL="457200" indent="-457200">
              <a:buFont typeface="Arial" panose="020B0604020202020204" pitchFamily="34" charset="0"/>
              <a:buChar char="•"/>
            </a:pPr>
            <a:r>
              <a:rPr lang="en-US" sz="3200" dirty="0"/>
              <a:t>Data analysis planned for Summer 2018</a:t>
            </a:r>
          </a:p>
          <a:p>
            <a:endParaRPr lang="en-US" sz="3200" dirty="0"/>
          </a:p>
        </p:txBody>
      </p:sp>
      <p:sp>
        <p:nvSpPr>
          <p:cNvPr id="13" name="Rectangle 12">
            <a:extLst>
              <a:ext uri="{FF2B5EF4-FFF2-40B4-BE49-F238E27FC236}">
                <a16:creationId xmlns:a16="http://schemas.microsoft.com/office/drawing/2014/main" id="{4C60141F-A310-1A46-B3C5-61E72CB225D0}"/>
              </a:ext>
              <a:ext uri="{C183D7F6-B498-43B3-948B-1728B52AA6E4}">
                <adec:decorative xmlns:adec="http://schemas.microsoft.com/office/drawing/2017/decorative" val="1"/>
              </a:ext>
            </a:extLst>
          </p:cNvPr>
          <p:cNvSpPr/>
          <p:nvPr/>
        </p:nvSpPr>
        <p:spPr>
          <a:xfrm>
            <a:off x="6918960" y="16571409"/>
            <a:ext cx="5104681" cy="9036101"/>
          </a:xfrm>
          <a:prstGeom prst="rect">
            <a:avLst/>
          </a:prstGeom>
          <a:solidFill>
            <a:srgbClr val="58C9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285F7FEA-B9BD-554E-8D24-21F87B267C87}"/>
              </a:ext>
            </a:extLst>
          </p:cNvPr>
          <p:cNvSpPr txBox="1"/>
          <p:nvPr/>
        </p:nvSpPr>
        <p:spPr>
          <a:xfrm>
            <a:off x="6998590" y="16601889"/>
            <a:ext cx="4933610" cy="9571851"/>
          </a:xfrm>
          <a:prstGeom prst="rect">
            <a:avLst/>
          </a:prstGeom>
          <a:noFill/>
        </p:spPr>
        <p:txBody>
          <a:bodyPr wrap="square" rtlCol="0">
            <a:spAutoFit/>
          </a:bodyPr>
          <a:lstStyle/>
          <a:p>
            <a:pPr algn="ctr"/>
            <a:r>
              <a:rPr lang="en-US" sz="3600" b="1" dirty="0">
                <a:latin typeface="+mj-lt"/>
              </a:rPr>
              <a:t>Student Defined Success Survey</a:t>
            </a:r>
          </a:p>
          <a:p>
            <a:pPr marL="457200" indent="-457200">
              <a:buFont typeface="Arial" panose="020B0604020202020204" pitchFamily="34" charset="0"/>
              <a:buChar char="•"/>
            </a:pPr>
            <a:r>
              <a:rPr lang="en-US" sz="3200" dirty="0"/>
              <a:t>10 item survey targeting student intention to complete degree from NSU and identifying variables NSU students associate with a successful university course, a successful academic experience, a successful cocurricular experience, and a successful overall college experience.</a:t>
            </a:r>
          </a:p>
          <a:p>
            <a:pPr marL="457200" indent="-457200">
              <a:buFont typeface="Arial" panose="020B0604020202020204" pitchFamily="34" charset="0"/>
              <a:buChar char="•"/>
            </a:pPr>
            <a:r>
              <a:rPr lang="en-US" sz="3200" dirty="0"/>
              <a:t>N=388</a:t>
            </a:r>
          </a:p>
          <a:p>
            <a:pPr marL="457200" indent="-457200">
              <a:buFont typeface="Arial" panose="020B0604020202020204" pitchFamily="34" charset="0"/>
              <a:buChar char="•"/>
            </a:pPr>
            <a:r>
              <a:rPr lang="en-US" sz="3200" dirty="0"/>
              <a:t>Initial data analysis complete – see handout.</a:t>
            </a:r>
          </a:p>
          <a:p>
            <a:pPr marL="457200" indent="-457200">
              <a:buFont typeface="Arial" panose="020B0604020202020204" pitchFamily="34" charset="0"/>
              <a:buChar char="•"/>
            </a:pPr>
            <a:endParaRPr lang="en-US" sz="3200" dirty="0"/>
          </a:p>
        </p:txBody>
      </p:sp>
      <p:sp>
        <p:nvSpPr>
          <p:cNvPr id="2" name="TextBox 1"/>
          <p:cNvSpPr txBox="1"/>
          <p:nvPr/>
        </p:nvSpPr>
        <p:spPr>
          <a:xfrm>
            <a:off x="800043" y="26057486"/>
            <a:ext cx="11301952" cy="1384995"/>
          </a:xfrm>
          <a:prstGeom prst="rect">
            <a:avLst/>
          </a:prstGeom>
          <a:noFill/>
        </p:spPr>
        <p:txBody>
          <a:bodyPr wrap="square" rtlCol="0">
            <a:spAutoFit/>
          </a:bodyPr>
          <a:lstStyle/>
          <a:p>
            <a:r>
              <a:rPr lang="en-US" sz="2800" dirty="0"/>
              <a:t>NSU P&amp;C TEAM: Dr. Pam Fly, Dr. Tom Jackson, Dr. Julie Sawyer, Dr. Cari Keller</a:t>
            </a:r>
          </a:p>
          <a:p>
            <a:r>
              <a:rPr lang="en-US" sz="2800" dirty="0"/>
              <a:t>Northeastern State University - Oklahoma</a:t>
            </a:r>
          </a:p>
          <a:p>
            <a:r>
              <a:rPr lang="en-US" sz="2800" dirty="0"/>
              <a:t>Tahlequah • Muskogee • Broken Arrow </a:t>
            </a:r>
          </a:p>
        </p:txBody>
      </p:sp>
      <p:sp>
        <p:nvSpPr>
          <p:cNvPr id="11" name="Rectangle 10"/>
          <p:cNvSpPr/>
          <p:nvPr/>
        </p:nvSpPr>
        <p:spPr>
          <a:xfrm>
            <a:off x="15089192" y="4377484"/>
            <a:ext cx="11239500" cy="4367300"/>
          </a:xfrm>
          <a:prstGeom prst="rect">
            <a:avLst/>
          </a:prstGeom>
          <a:solidFill>
            <a:srgbClr val="58C9E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4300" tIns="57150" rIns="114300" bIns="57150" numCol="1" spcCol="0" rtlCol="0" fromWordArt="0" anchor="ctr" anchorCtr="0" forceAA="0" compatLnSpc="1">
            <a:prstTxWarp prst="textNoShape">
              <a:avLst/>
            </a:prstTxWarp>
            <a:noAutofit/>
          </a:bodyPr>
          <a:lstStyle/>
          <a:p>
            <a:pPr lvl="0" algn="ctr"/>
            <a:r>
              <a:rPr lang="en-US" sz="4000" b="1" dirty="0">
                <a:solidFill>
                  <a:schemeClr val="tx1"/>
                </a:solidFill>
                <a:latin typeface="+mj-lt"/>
                <a:ea typeface="Verdana" charset="0"/>
                <a:cs typeface="Verdana" charset="0"/>
              </a:rPr>
              <a:t>Data Analysis – Recurring Themes</a:t>
            </a:r>
            <a:r>
              <a:rPr lang="en-US" sz="3667" b="1" dirty="0">
                <a:solidFill>
                  <a:schemeClr val="tx1"/>
                </a:solidFill>
                <a:latin typeface="+mj-lt"/>
                <a:ea typeface="Verdana" charset="0"/>
                <a:cs typeface="Verdana" charset="0"/>
              </a:rPr>
              <a:t>:</a:t>
            </a:r>
          </a:p>
          <a:p>
            <a:pPr lvl="0" algn="ctr"/>
            <a:endParaRPr lang="en-US" sz="3667" b="1" dirty="0">
              <a:solidFill>
                <a:schemeClr val="tx1"/>
              </a:solidFill>
              <a:ea typeface="Verdana" charset="0"/>
              <a:cs typeface="Verdana" charset="0"/>
            </a:endParaRPr>
          </a:p>
          <a:p>
            <a:pPr marL="619100" indent="-619100">
              <a:buFont typeface="+mj-lt"/>
              <a:buAutoNum type="arabicPeriod"/>
            </a:pPr>
            <a:r>
              <a:rPr lang="en-US" sz="3667" dirty="0">
                <a:solidFill>
                  <a:schemeClr val="tx1"/>
                </a:solidFill>
                <a:ea typeface="Verdana" charset="0"/>
                <a:cs typeface="Verdana" charset="0"/>
              </a:rPr>
              <a:t>As the number of developmental courses increased, student persistence decreased; and </a:t>
            </a:r>
          </a:p>
          <a:p>
            <a:pPr marL="619100" indent="-619100">
              <a:buFont typeface="+mj-lt"/>
              <a:buAutoNum type="arabicPeriod"/>
            </a:pPr>
            <a:r>
              <a:rPr lang="en-US" sz="3667" dirty="0">
                <a:solidFill>
                  <a:schemeClr val="tx1"/>
                </a:solidFill>
                <a:ea typeface="Verdana" charset="0"/>
                <a:cs typeface="Verdana" charset="0"/>
              </a:rPr>
              <a:t>Insufficient non-cognitive data on student intentions/attitudes toward learning and success to assess the relationship between the variables</a:t>
            </a:r>
          </a:p>
        </p:txBody>
      </p:sp>
      <p:cxnSp>
        <p:nvCxnSpPr>
          <p:cNvPr id="8" name="Straight Arrow Connector 7">
            <a:extLst>
              <a:ext uri="{C183D7F6-B498-43B3-948B-1728B52AA6E4}">
                <adec:decorative xmlns:adec="http://schemas.microsoft.com/office/drawing/2017/decorative" val="1"/>
              </a:ext>
            </a:extLst>
          </p:cNvPr>
          <p:cNvCxnSpPr/>
          <p:nvPr/>
        </p:nvCxnSpPr>
        <p:spPr>
          <a:xfrm>
            <a:off x="12692064" y="6588280"/>
            <a:ext cx="2047875" cy="0"/>
          </a:xfrm>
          <a:prstGeom prst="straightConnector1">
            <a:avLst/>
          </a:prstGeom>
          <a:ln w="50800" cmpd="sng">
            <a:solidFill>
              <a:srgbClr val="31774F"/>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BA6FAB56-3A2F-E24A-9014-BEABC708B914}"/>
              </a:ext>
              <a:ext uri="{C183D7F6-B498-43B3-948B-1728B52AA6E4}">
                <adec:decorative xmlns:adec="http://schemas.microsoft.com/office/drawing/2017/decorative" val="1"/>
              </a:ext>
            </a:extLst>
          </p:cNvPr>
          <p:cNvSpPr/>
          <p:nvPr/>
        </p:nvSpPr>
        <p:spPr>
          <a:xfrm>
            <a:off x="16726829" y="9154178"/>
            <a:ext cx="6913756" cy="2143607"/>
          </a:xfrm>
          <a:prstGeom prst="rect">
            <a:avLst/>
          </a:prstGeom>
          <a:solidFill>
            <a:srgbClr val="97CA3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6B44F882-6834-DA42-A2CF-8A31A606CFE4}"/>
              </a:ext>
            </a:extLst>
          </p:cNvPr>
          <p:cNvSpPr txBox="1"/>
          <p:nvPr/>
        </p:nvSpPr>
        <p:spPr>
          <a:xfrm>
            <a:off x="17272892" y="9843588"/>
            <a:ext cx="5810134" cy="769441"/>
          </a:xfrm>
          <a:prstGeom prst="rect">
            <a:avLst/>
          </a:prstGeom>
          <a:noFill/>
        </p:spPr>
        <p:txBody>
          <a:bodyPr wrap="square" rtlCol="0">
            <a:spAutoFit/>
          </a:bodyPr>
          <a:lstStyle/>
          <a:p>
            <a:pPr algn="ctr"/>
            <a:r>
              <a:rPr lang="en-US" sz="4400" b="1" dirty="0">
                <a:latin typeface="+mj-lt"/>
              </a:rPr>
              <a:t>Co-Requisite Education</a:t>
            </a:r>
          </a:p>
        </p:txBody>
      </p:sp>
      <p:cxnSp>
        <p:nvCxnSpPr>
          <p:cNvPr id="23" name="Straight Connector 22">
            <a:extLst>
              <a:ext uri="{FF2B5EF4-FFF2-40B4-BE49-F238E27FC236}">
                <a16:creationId xmlns:a16="http://schemas.microsoft.com/office/drawing/2014/main" id="{8F69FEFF-6025-6140-B0FC-FAD4B3A9CC9E}"/>
              </a:ext>
              <a:ext uri="{C183D7F6-B498-43B3-948B-1728B52AA6E4}">
                <adec:decorative xmlns:adec="http://schemas.microsoft.com/office/drawing/2017/decorative" val="1"/>
              </a:ext>
            </a:extLst>
          </p:cNvPr>
          <p:cNvCxnSpPr/>
          <p:nvPr/>
        </p:nvCxnSpPr>
        <p:spPr>
          <a:xfrm flipH="1">
            <a:off x="3688080" y="16149159"/>
            <a:ext cx="5730240" cy="0"/>
          </a:xfrm>
          <a:prstGeom prst="line">
            <a:avLst/>
          </a:prstGeom>
        </p:spPr>
        <p:style>
          <a:lnRef idx="1">
            <a:schemeClr val="dk1"/>
          </a:lnRef>
          <a:fillRef idx="0">
            <a:schemeClr val="dk1"/>
          </a:fillRef>
          <a:effectRef idx="0">
            <a:schemeClr val="dk1"/>
          </a:effectRef>
          <a:fontRef idx="minor">
            <a:schemeClr val="tx1"/>
          </a:fontRef>
        </p:style>
      </p:cxnSp>
      <p:sp>
        <p:nvSpPr>
          <p:cNvPr id="40" name="Oval 39">
            <a:extLst>
              <a:ext uri="{FF2B5EF4-FFF2-40B4-BE49-F238E27FC236}">
                <a16:creationId xmlns:a16="http://schemas.microsoft.com/office/drawing/2014/main" id="{D38CF5C8-F48B-B646-AE38-E37DE0EF2BBD}"/>
              </a:ext>
              <a:ext uri="{C183D7F6-B498-43B3-948B-1728B52AA6E4}">
                <adec:decorative xmlns:adec="http://schemas.microsoft.com/office/drawing/2017/decorative" val="1"/>
              </a:ext>
            </a:extLst>
          </p:cNvPr>
          <p:cNvSpPr/>
          <p:nvPr/>
        </p:nvSpPr>
        <p:spPr>
          <a:xfrm>
            <a:off x="14571113" y="11605301"/>
            <a:ext cx="11423734" cy="4429125"/>
          </a:xfrm>
          <a:prstGeom prst="ellipse">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D6197DA8-9EF8-3D41-922D-22D78877BFB8}"/>
              </a:ext>
              <a:ext uri="{C183D7F6-B498-43B3-948B-1728B52AA6E4}">
                <adec:decorative xmlns:adec="http://schemas.microsoft.com/office/drawing/2017/decorative" val="1"/>
              </a:ext>
            </a:extLst>
          </p:cNvPr>
          <p:cNvSpPr/>
          <p:nvPr/>
        </p:nvSpPr>
        <p:spPr>
          <a:xfrm>
            <a:off x="16057045" y="16303785"/>
            <a:ext cx="8327572" cy="2867504"/>
          </a:xfrm>
          <a:prstGeom prst="ellipse">
            <a:avLst/>
          </a:prstGeom>
          <a:solidFill>
            <a:srgbClr val="97CA3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E9CC933-CDFE-8B43-A4E5-3A3C66424D64}"/>
              </a:ext>
              <a:ext uri="{C183D7F6-B498-43B3-948B-1728B52AA6E4}">
                <adec:decorative xmlns:adec="http://schemas.microsoft.com/office/drawing/2017/decorative" val="1"/>
              </a:ext>
            </a:extLst>
          </p:cNvPr>
          <p:cNvSpPr/>
          <p:nvPr/>
        </p:nvSpPr>
        <p:spPr>
          <a:xfrm>
            <a:off x="14233073" y="19403122"/>
            <a:ext cx="5660703" cy="2966225"/>
          </a:xfrm>
          <a:prstGeom prst="rect">
            <a:avLst/>
          </a:prstGeom>
          <a:solidFill>
            <a:srgbClr val="FFCF0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76B992F8-7B84-C544-90E5-C7221206951D}"/>
              </a:ext>
              <a:ext uri="{C183D7F6-B498-43B3-948B-1728B52AA6E4}">
                <adec:decorative xmlns:adec="http://schemas.microsoft.com/office/drawing/2017/decorative" val="1"/>
              </a:ext>
            </a:extLst>
          </p:cNvPr>
          <p:cNvSpPr/>
          <p:nvPr/>
        </p:nvSpPr>
        <p:spPr>
          <a:xfrm>
            <a:off x="20875083" y="19387062"/>
            <a:ext cx="5713276" cy="2914373"/>
          </a:xfrm>
          <a:prstGeom prst="rect">
            <a:avLst/>
          </a:prstGeom>
          <a:solidFill>
            <a:srgbClr val="FFCF0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301FD558-47B6-2C48-BE72-AC4A224EC535}"/>
              </a:ext>
              <a:ext uri="{C183D7F6-B498-43B3-948B-1728B52AA6E4}">
                <adec:decorative xmlns:adec="http://schemas.microsoft.com/office/drawing/2017/decorative" val="1"/>
              </a:ext>
            </a:extLst>
          </p:cNvPr>
          <p:cNvSpPr/>
          <p:nvPr/>
        </p:nvSpPr>
        <p:spPr>
          <a:xfrm>
            <a:off x="14233072" y="22706347"/>
            <a:ext cx="12355287" cy="4959685"/>
          </a:xfrm>
          <a:prstGeom prst="rect">
            <a:avLst/>
          </a:prstGeom>
          <a:solidFill>
            <a:srgbClr val="58C9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49135226-4D04-F14F-B376-B53542184A8D}"/>
              </a:ext>
            </a:extLst>
          </p:cNvPr>
          <p:cNvSpPr txBox="1"/>
          <p:nvPr/>
        </p:nvSpPr>
        <p:spPr>
          <a:xfrm>
            <a:off x="16522211" y="12328982"/>
            <a:ext cx="8208818" cy="3046988"/>
          </a:xfrm>
          <a:prstGeom prst="rect">
            <a:avLst/>
          </a:prstGeom>
          <a:noFill/>
        </p:spPr>
        <p:txBody>
          <a:bodyPr wrap="square" rtlCol="0">
            <a:spAutoFit/>
          </a:bodyPr>
          <a:lstStyle/>
          <a:p>
            <a:r>
              <a:rPr lang="en-US" sz="3200" dirty="0"/>
              <a:t>Oklahoma’s partnership with Complete College</a:t>
            </a:r>
          </a:p>
          <a:p>
            <a:r>
              <a:rPr lang="en-US" sz="3200" dirty="0"/>
              <a:t>America seeks to ensure that a minimum of</a:t>
            </a:r>
          </a:p>
          <a:p>
            <a:r>
              <a:rPr lang="en-US" sz="3200" dirty="0"/>
              <a:t>75% of all students requiring developmental</a:t>
            </a:r>
          </a:p>
          <a:p>
            <a:r>
              <a:rPr lang="en-US" sz="3200" dirty="0"/>
              <a:t>education be involved in a co-requisite</a:t>
            </a:r>
          </a:p>
          <a:p>
            <a:r>
              <a:rPr lang="en-US" sz="3200" dirty="0"/>
              <a:t>approach. In 2015, NSU piloted a co-requisite</a:t>
            </a:r>
          </a:p>
          <a:p>
            <a:r>
              <a:rPr lang="en-US" sz="3200" dirty="0"/>
              <a:t>model for Mathematics and English.</a:t>
            </a:r>
          </a:p>
        </p:txBody>
      </p:sp>
      <p:sp>
        <p:nvSpPr>
          <p:cNvPr id="58" name="TextBox 57">
            <a:extLst>
              <a:ext uri="{FF2B5EF4-FFF2-40B4-BE49-F238E27FC236}">
                <a16:creationId xmlns:a16="http://schemas.microsoft.com/office/drawing/2014/main" id="{8CDE3774-E5B2-6B4F-8352-CB62DFDC1218}"/>
              </a:ext>
            </a:extLst>
          </p:cNvPr>
          <p:cNvSpPr txBox="1"/>
          <p:nvPr/>
        </p:nvSpPr>
        <p:spPr>
          <a:xfrm>
            <a:off x="16313726" y="16487211"/>
            <a:ext cx="7668491" cy="2554545"/>
          </a:xfrm>
          <a:prstGeom prst="rect">
            <a:avLst/>
          </a:prstGeom>
          <a:noFill/>
        </p:spPr>
        <p:txBody>
          <a:bodyPr wrap="square" rtlCol="0">
            <a:spAutoFit/>
          </a:bodyPr>
          <a:lstStyle/>
          <a:p>
            <a:pPr marL="457200" indent="-457200" algn="ctr">
              <a:buFont typeface="Arial" panose="020B0604020202020204" pitchFamily="34" charset="0"/>
              <a:buChar char="•"/>
            </a:pPr>
            <a:r>
              <a:rPr lang="en-US" sz="3200" dirty="0"/>
              <a:t>3 years of data</a:t>
            </a:r>
          </a:p>
          <a:p>
            <a:pPr marL="457200" indent="-457200" algn="ctr">
              <a:buFont typeface="Arial" panose="020B0604020202020204" pitchFamily="34" charset="0"/>
              <a:buChar char="•"/>
            </a:pPr>
            <a:r>
              <a:rPr lang="en-US" sz="3200" dirty="0"/>
              <a:t>Measured 3 Variables</a:t>
            </a:r>
          </a:p>
          <a:p>
            <a:pPr marL="457200" indent="-457200" algn="ctr">
              <a:buFont typeface="Wingdings" pitchFamily="2" charset="2"/>
              <a:buChar char="§"/>
            </a:pPr>
            <a:r>
              <a:rPr lang="en-US" sz="3200" dirty="0"/>
              <a:t>Change Scores</a:t>
            </a:r>
          </a:p>
          <a:p>
            <a:pPr marL="457200" indent="-457200" algn="ctr">
              <a:buFont typeface="Wingdings" pitchFamily="2" charset="2"/>
              <a:buChar char="§"/>
            </a:pPr>
            <a:r>
              <a:rPr lang="en-US" sz="3200" dirty="0"/>
              <a:t>Completed Course Pass Rate</a:t>
            </a:r>
          </a:p>
          <a:p>
            <a:pPr marL="457200" indent="-457200" algn="ctr">
              <a:buFont typeface="Wingdings" pitchFamily="2" charset="2"/>
              <a:buChar char="§"/>
            </a:pPr>
            <a:r>
              <a:rPr lang="en-US" sz="3200" dirty="0"/>
              <a:t>Retention Rates</a:t>
            </a:r>
          </a:p>
        </p:txBody>
      </p:sp>
      <p:sp>
        <p:nvSpPr>
          <p:cNvPr id="62" name="TextBox 61">
            <a:extLst>
              <a:ext uri="{FF2B5EF4-FFF2-40B4-BE49-F238E27FC236}">
                <a16:creationId xmlns:a16="http://schemas.microsoft.com/office/drawing/2014/main" id="{707FC2C2-E084-4D44-B19A-7A766B8A7952}"/>
              </a:ext>
            </a:extLst>
          </p:cNvPr>
          <p:cNvSpPr txBox="1"/>
          <p:nvPr/>
        </p:nvSpPr>
        <p:spPr>
          <a:xfrm>
            <a:off x="14385472" y="19617868"/>
            <a:ext cx="5660704" cy="2431435"/>
          </a:xfrm>
          <a:prstGeom prst="rect">
            <a:avLst/>
          </a:prstGeom>
          <a:noFill/>
        </p:spPr>
        <p:txBody>
          <a:bodyPr wrap="square" rtlCol="0">
            <a:spAutoFit/>
          </a:bodyPr>
          <a:lstStyle/>
          <a:p>
            <a:pPr algn="ctr"/>
            <a:r>
              <a:rPr lang="en-US" sz="3200" b="1" dirty="0">
                <a:latin typeface="+mj-lt"/>
              </a:rPr>
              <a:t>Math Co-Requisite Education</a:t>
            </a:r>
          </a:p>
          <a:p>
            <a:pPr marL="457200" indent="-457200">
              <a:buFont typeface="Arial" panose="020B0604020202020204" pitchFamily="34" charset="0"/>
              <a:buChar char="•"/>
            </a:pPr>
            <a:r>
              <a:rPr lang="en-US" sz="3000" dirty="0"/>
              <a:t>ACT Sub-score &lt; 19, CPT 44-74, option of enrolling in College Algebra with a supplemental lab, or Intermediate Algebra</a:t>
            </a:r>
          </a:p>
        </p:txBody>
      </p:sp>
      <p:sp>
        <p:nvSpPr>
          <p:cNvPr id="61" name="TextBox 60">
            <a:extLst>
              <a:ext uri="{FF2B5EF4-FFF2-40B4-BE49-F238E27FC236}">
                <a16:creationId xmlns:a16="http://schemas.microsoft.com/office/drawing/2014/main" id="{F3E1E041-6E54-7C4A-9A74-EDFA7D7BB480}"/>
              </a:ext>
            </a:extLst>
          </p:cNvPr>
          <p:cNvSpPr txBox="1"/>
          <p:nvPr/>
        </p:nvSpPr>
        <p:spPr>
          <a:xfrm>
            <a:off x="20927655" y="19586966"/>
            <a:ext cx="5660704" cy="2431435"/>
          </a:xfrm>
          <a:prstGeom prst="rect">
            <a:avLst/>
          </a:prstGeom>
          <a:noFill/>
        </p:spPr>
        <p:txBody>
          <a:bodyPr wrap="square" rtlCol="0">
            <a:spAutoFit/>
          </a:bodyPr>
          <a:lstStyle/>
          <a:p>
            <a:pPr algn="ctr"/>
            <a:r>
              <a:rPr lang="en-US" sz="3200" b="1" dirty="0">
                <a:latin typeface="+mj-lt"/>
              </a:rPr>
              <a:t>English Co-Requisite Education</a:t>
            </a:r>
          </a:p>
          <a:p>
            <a:pPr marL="457200" indent="-457200">
              <a:buFont typeface="Arial" panose="020B0604020202020204" pitchFamily="34" charset="0"/>
              <a:buChar char="•"/>
            </a:pPr>
            <a:r>
              <a:rPr lang="en-US" sz="3000" dirty="0"/>
              <a:t>ACT Sub-score &lt; 19, CPT 60-79, option of enrolling in Freshmen Comp I with a supplemental lab, or Developmental Writing</a:t>
            </a:r>
          </a:p>
        </p:txBody>
      </p:sp>
      <p:sp>
        <p:nvSpPr>
          <p:cNvPr id="63" name="TextBox 62">
            <a:extLst>
              <a:ext uri="{FF2B5EF4-FFF2-40B4-BE49-F238E27FC236}">
                <a16:creationId xmlns:a16="http://schemas.microsoft.com/office/drawing/2014/main" id="{CD3A218A-175D-4A4B-B403-E900DBC22044}"/>
              </a:ext>
            </a:extLst>
          </p:cNvPr>
          <p:cNvSpPr txBox="1"/>
          <p:nvPr/>
        </p:nvSpPr>
        <p:spPr>
          <a:xfrm>
            <a:off x="14233072" y="23101203"/>
            <a:ext cx="12355287" cy="4370427"/>
          </a:xfrm>
          <a:prstGeom prst="rect">
            <a:avLst/>
          </a:prstGeom>
          <a:noFill/>
        </p:spPr>
        <p:txBody>
          <a:bodyPr wrap="square" rtlCol="0">
            <a:spAutoFit/>
          </a:bodyPr>
          <a:lstStyle/>
          <a:p>
            <a:pPr algn="ctr"/>
            <a:r>
              <a:rPr lang="en-US" sz="3600" b="1" dirty="0">
                <a:latin typeface="+mj-lt"/>
              </a:rPr>
              <a:t>KEY FINDINGS</a:t>
            </a:r>
          </a:p>
          <a:p>
            <a:pPr marL="457200" indent="-457200">
              <a:buFont typeface="Arial" panose="020B0604020202020204" pitchFamily="34" charset="0"/>
              <a:buChar char="•"/>
            </a:pPr>
            <a:r>
              <a:rPr lang="en-US" sz="3200" dirty="0"/>
              <a:t>NO SIGNIFICANT differences between completed course pass rates in courses with supplemental instruction and college level courses in 2016 and 2017. Supplemental instruction courses had significantly higher pass rate in 2015, the pilot year.</a:t>
            </a:r>
          </a:p>
          <a:p>
            <a:pPr marL="457200" indent="-457200">
              <a:buFont typeface="Arial" panose="020B0604020202020204" pitchFamily="34" charset="0"/>
              <a:buChar char="•"/>
            </a:pPr>
            <a:r>
              <a:rPr lang="en-US" sz="3200" dirty="0"/>
              <a:t>NO SIGNIFICANT differences between retention rates for students enrolled in courses with supplemental instruction and students in college level courses.</a:t>
            </a:r>
          </a:p>
          <a:p>
            <a:endParaRPr lang="en-US" dirty="0"/>
          </a:p>
        </p:txBody>
      </p:sp>
    </p:spTree>
    <p:extLst>
      <p:ext uri="{BB962C8B-B14F-4D97-AF65-F5344CB8AC3E}">
        <p14:creationId xmlns:p14="http://schemas.microsoft.com/office/powerpoint/2010/main" val="33353738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569</TotalTime>
  <Words>429</Words>
  <Application>Microsoft Macintosh PowerPoint</Application>
  <PresentationFormat>Custom</PresentationFormat>
  <Paragraphs>52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Improving Student Persistence: Co-Requisite Education and Student Definitions of Success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Levina Patterson</cp:lastModifiedBy>
  <cp:revision>59</cp:revision>
  <dcterms:created xsi:type="dcterms:W3CDTF">2018-05-14T18:07:07Z</dcterms:created>
  <dcterms:modified xsi:type="dcterms:W3CDTF">2020-09-25T15:11:08Z</dcterms:modified>
</cp:coreProperties>
</file>